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  <p:embeddedFont>
      <p:font typeface="Source Sans Pro" panose="020B0503030403020204" pitchFamily="3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6"/>
  </p:normalViewPr>
  <p:slideViewPr>
    <p:cSldViewPr snapToGrid="0">
      <p:cViewPr varScale="1">
        <p:scale>
          <a:sx n="155" d="100"/>
          <a:sy n="155" d="100"/>
        </p:scale>
        <p:origin x="84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162554295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b162554295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162554295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2b162554295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162554295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2b162554295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162554295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2b162554295_2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162554295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b162554295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162554295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b162554295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162554295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2b162554295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162554295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b162554295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162554295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b162554295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162554295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2b162554295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162554295_2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b162554295_2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162554295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2b162554295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162554295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b162554295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162554295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2b162554295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tack.com/@earthquakeinsigh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arthquakeinsights.substack.com/p/m5-earthquake-in-east-african-rif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ubstack.com/@earthquakeinsights" TargetMode="External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www.africamuseum.be/en/research/discover/news/living_in_the_shadow_of_an_active_volcano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audio" Target="../media/media4.m4a"/><Relationship Id="rId7" Type="http://schemas.openxmlformats.org/officeDocument/2006/relationships/image" Target="../media/image9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444125" y="2875225"/>
            <a:ext cx="85206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lt1"/>
                </a:solidFill>
              </a:rPr>
              <a:t>Time Series Analysis of Transient Deformation and Magmatism in the Kivu Rift, Western Branch of the East African Rift System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570300" y="3822025"/>
            <a:ext cx="8520600" cy="792600"/>
          </a:xfrm>
          <a:prstGeom prst="rect">
            <a:avLst/>
          </a:prstGeom>
          <a:solidFill>
            <a:srgbClr val="EEEEEE">
              <a:alpha val="5882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620"/>
              <a:buFont typeface="Arial"/>
              <a:buNone/>
            </a:pPr>
            <a:r>
              <a:rPr lang="en" sz="15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D. Murekezi </a:t>
            </a:r>
            <a:r>
              <a:rPr lang="en" sz="158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5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A. Newman</a:t>
            </a:r>
            <a:r>
              <a:rPr lang="en" sz="158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5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K. Murray </a:t>
            </a:r>
            <a:r>
              <a:rPr lang="en" sz="158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5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C. Wauthier </a:t>
            </a:r>
            <a:r>
              <a:rPr lang="en" sz="158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5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 E.Mudakikwa </a:t>
            </a:r>
            <a:r>
              <a:rPr lang="en" sz="158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15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T.Niyitegeka </a:t>
            </a:r>
            <a:r>
              <a:rPr lang="en" sz="158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   </a:t>
            </a:r>
            <a:r>
              <a:rPr lang="en" sz="15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,C. Ebinger </a:t>
            </a:r>
            <a:r>
              <a:rPr lang="en" sz="158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 sz="158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P Lundgren </a:t>
            </a:r>
            <a:r>
              <a:rPr lang="en" sz="1580" baseline="30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580"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80434"/>
              <a:buNone/>
            </a:pPr>
            <a:endParaRPr sz="1265">
              <a:solidFill>
                <a:schemeClr val="lt1"/>
              </a:solidFill>
            </a:endParaRPr>
          </a:p>
          <a:p>
            <a:pPr marL="45720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284712"/>
              <a:buNone/>
            </a:pPr>
            <a:r>
              <a:rPr lang="en" sz="1157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                       1. Georgia Tech,  2. University of Hawaii,  3. Penn State, 4. REMA,  5. RMB,  6.Tulane University,  7. Cal Tech </a:t>
            </a:r>
            <a:endParaRPr sz="1157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2213925" y="377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6CDDF1D1-518D-7584-C6D3-95B08AAE1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93"/>
    </mc:Choice>
    <mc:Fallback xmlns="">
      <p:transition spd="slow" advTm="81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/>
          <p:nvPr/>
        </p:nvSpPr>
        <p:spPr>
          <a:xfrm>
            <a:off x="1551675" y="1309675"/>
            <a:ext cx="52200" cy="61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34"/>
          <p:cNvGrpSpPr/>
          <p:nvPr/>
        </p:nvGrpSpPr>
        <p:grpSpPr>
          <a:xfrm>
            <a:off x="80" y="982011"/>
            <a:ext cx="4572076" cy="4067496"/>
            <a:chOff x="3679100" y="1758050"/>
            <a:chExt cx="3479774" cy="3044305"/>
          </a:xfrm>
        </p:grpSpPr>
        <p:grpSp>
          <p:nvGrpSpPr>
            <p:cNvPr id="231" name="Google Shape;231;p34"/>
            <p:cNvGrpSpPr/>
            <p:nvPr/>
          </p:nvGrpSpPr>
          <p:grpSpPr>
            <a:xfrm>
              <a:off x="3679100" y="1758050"/>
              <a:ext cx="3479774" cy="3044305"/>
              <a:chOff x="-61025" y="1426775"/>
              <a:chExt cx="3479774" cy="3044305"/>
            </a:xfrm>
          </p:grpSpPr>
          <p:pic>
            <p:nvPicPr>
              <p:cNvPr id="232" name="Google Shape;232;p3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61025" y="1426775"/>
                <a:ext cx="3479774" cy="30443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3" name="Google Shape;233;p34"/>
              <p:cNvSpPr/>
              <p:nvPr/>
            </p:nvSpPr>
            <p:spPr>
              <a:xfrm>
                <a:off x="1255350" y="2676375"/>
                <a:ext cx="52200" cy="61200"/>
              </a:xfrm>
              <a:prstGeom prst="flowChartConnector">
                <a:avLst/>
              </a:prstGeom>
              <a:solidFill>
                <a:schemeClr val="lt1"/>
              </a:solidFill>
              <a:ln w="9525" cap="flat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4"/>
              <p:cNvSpPr/>
              <p:nvPr/>
            </p:nvSpPr>
            <p:spPr>
              <a:xfrm flipH="1">
                <a:off x="1499475" y="2695725"/>
                <a:ext cx="52200" cy="61200"/>
              </a:xfrm>
              <a:prstGeom prst="flowChartConnector">
                <a:avLst/>
              </a:prstGeom>
              <a:solidFill>
                <a:schemeClr val="lt1"/>
              </a:solidFill>
              <a:ln w="9525" cap="flat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" name="Google Shape;235;p34"/>
            <p:cNvSpPr txBox="1"/>
            <p:nvPr/>
          </p:nvSpPr>
          <p:spPr>
            <a:xfrm>
              <a:off x="5205370" y="2816225"/>
              <a:ext cx="5493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" name="Google Shape;236;p34"/>
            <p:cNvSpPr txBox="1"/>
            <p:nvPr/>
          </p:nvSpPr>
          <p:spPr>
            <a:xfrm>
              <a:off x="4838375" y="2781350"/>
              <a:ext cx="2178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endPara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37" name="Google Shape;237;p34"/>
          <p:cNvGrpSpPr/>
          <p:nvPr/>
        </p:nvGrpSpPr>
        <p:grpSpPr>
          <a:xfrm>
            <a:off x="4899886" y="86364"/>
            <a:ext cx="4023300" cy="3326832"/>
            <a:chOff x="3558450" y="-62225"/>
            <a:chExt cx="5624275" cy="3751574"/>
          </a:xfrm>
        </p:grpSpPr>
        <p:pic>
          <p:nvPicPr>
            <p:cNvPr id="238" name="Google Shape;238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58450" y="95900"/>
              <a:ext cx="5624275" cy="3593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4"/>
            <p:cNvSpPr txBox="1"/>
            <p:nvPr/>
          </p:nvSpPr>
          <p:spPr>
            <a:xfrm rot="-5400000">
              <a:off x="5690327" y="2465982"/>
              <a:ext cx="14331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Eruption: May 22, 2021</a:t>
              </a:r>
              <a:endPara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34"/>
            <p:cNvCxnSpPr/>
            <p:nvPr/>
          </p:nvCxnSpPr>
          <p:spPr>
            <a:xfrm flipH="1">
              <a:off x="6899700" y="287675"/>
              <a:ext cx="4800" cy="307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241" name="Google Shape;241;p34"/>
            <p:cNvSpPr txBox="1"/>
            <p:nvPr/>
          </p:nvSpPr>
          <p:spPr>
            <a:xfrm rot="-5400000">
              <a:off x="6309575" y="471775"/>
              <a:ext cx="14331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 July 24, 2021</a:t>
              </a:r>
              <a:endPara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" name="Google Shape;242;p34"/>
            <p:cNvCxnSpPr/>
            <p:nvPr/>
          </p:nvCxnSpPr>
          <p:spPr>
            <a:xfrm>
              <a:off x="6486050" y="305125"/>
              <a:ext cx="35100" cy="301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43" name="Google Shape;24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43600" y="87250"/>
            <a:ext cx="49692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Displacement over time [May 2020- December 2022] for 2 points (</a:t>
            </a:r>
            <a:r>
              <a:rPr lang="en" sz="17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Goma, </a:t>
            </a:r>
            <a:r>
              <a:rPr lang="en" sz="17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Gisenyi)</a:t>
            </a:r>
            <a:endParaRPr sz="17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4449158" y="3506737"/>
            <a:ext cx="45720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onset of recorded LOS deformation is concurrent with the May 22, 2021 eruption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30 cm of uplift  and subsidence is recorded for the period of May 2021 to July 2021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Around July 24th, point </a:t>
            </a:r>
            <a:r>
              <a:rPr lang="en" sz="12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drops to 20 cm of uplift maintained up to the end of the time series, point </a:t>
            </a:r>
            <a:r>
              <a:rPr lang="en" sz="12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displacement</a:t>
            </a: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decreases similarly and maintains subsidence signal of over 10 cm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4675201A-4C17-5600-67F9-8CD0D6CB65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32"/>
    </mc:Choice>
    <mc:Fallback xmlns="">
      <p:transition spd="slow" advTm="30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152400"/>
            <a:ext cx="344237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6600" y="113275"/>
            <a:ext cx="5064325" cy="20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05648" y="2092275"/>
            <a:ext cx="5101404" cy="210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4005650" y="4192775"/>
            <a:ext cx="48384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GNSS Network installed in Aug-2022 shows continued deformation especially RUBO that shows ~10 mm/yr downward movement in the area that InSAR showed significant subsidence signal following the eruption.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52928BDC-A403-0AEC-28C5-7B554E7F9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65"/>
    </mc:Choice>
    <mc:Fallback xmlns="">
      <p:transition spd="slow" advTm="109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269689" y="361241"/>
            <a:ext cx="1444811" cy="36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21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4899425" y="575375"/>
            <a:ext cx="4227625" cy="3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Co-eruptive seismicity indicated a southward migration of a dike intrusion towards Lake Kivu [e.g. D. Smittarello et al., (2022)]</a:t>
            </a: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InSAR data showed a significant uplift and subsidence signal underneath Goma and Gisenyi</a:t>
            </a: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InSAR time series analysis shows displacement signal concurrent with the Nyiragongo eruption on May 22, 2021</a:t>
            </a: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Deformation underneath Goma and Gisenyi continued for over 2 months after the eruption, and changed by ~10 cm around July 24th, 2021</a:t>
            </a:r>
            <a:endParaRPr/>
          </a:p>
          <a:p>
            <a:pPr marL="152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GPS data from August 2022 shows continued vertical displacement 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3003100" y="1848175"/>
            <a:ext cx="152700" cy="17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2963725" y="3212350"/>
            <a:ext cx="152700" cy="17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/>
          <p:nvPr/>
        </p:nvSpPr>
        <p:spPr>
          <a:xfrm rot="-1338759">
            <a:off x="4197234" y="2336300"/>
            <a:ext cx="886582" cy="1556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36"/>
          <p:cNvGrpSpPr/>
          <p:nvPr/>
        </p:nvGrpSpPr>
        <p:grpSpPr>
          <a:xfrm>
            <a:off x="306739" y="880831"/>
            <a:ext cx="4603350" cy="3687293"/>
            <a:chOff x="3558450" y="95900"/>
            <a:chExt cx="5624275" cy="3593449"/>
          </a:xfrm>
        </p:grpSpPr>
        <p:pic>
          <p:nvPicPr>
            <p:cNvPr id="266" name="Google Shape;266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58450" y="95900"/>
              <a:ext cx="5624275" cy="3593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6"/>
            <p:cNvSpPr txBox="1"/>
            <p:nvPr/>
          </p:nvSpPr>
          <p:spPr>
            <a:xfrm rot="-5400000">
              <a:off x="5690327" y="2465982"/>
              <a:ext cx="14331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Eruption: May 22, 2021</a:t>
              </a:r>
              <a:endPara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" name="Google Shape;268;p36"/>
            <p:cNvCxnSpPr/>
            <p:nvPr/>
          </p:nvCxnSpPr>
          <p:spPr>
            <a:xfrm flipH="1">
              <a:off x="6899700" y="287675"/>
              <a:ext cx="4800" cy="3077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36"/>
            <p:cNvSpPr txBox="1"/>
            <p:nvPr/>
          </p:nvSpPr>
          <p:spPr>
            <a:xfrm rot="-5400000">
              <a:off x="6645662" y="818025"/>
              <a:ext cx="718731" cy="3571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 July 24, 2021</a:t>
              </a:r>
              <a:endPara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" name="Google Shape;270;p36"/>
            <p:cNvCxnSpPr/>
            <p:nvPr/>
          </p:nvCxnSpPr>
          <p:spPr>
            <a:xfrm>
              <a:off x="6486050" y="305125"/>
              <a:ext cx="35100" cy="301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8E5B5F27-B383-90DC-69E5-468149877D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66"/>
    </mc:Choice>
    <mc:Fallback xmlns="">
      <p:transition spd="slow" advTm="76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 descr="A couple of men sitting next to a satellit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2569918" y="332083"/>
            <a:ext cx="436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THANK YOU FOR YOUR ATTENTION!</a:t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2759550" y="701375"/>
            <a:ext cx="36249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any questions email: murekezi@gatech.edu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E9A0B2C4-F74E-F94F-5AEF-D9ED6B459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3"/>
    </mc:Choice>
    <mc:Fallback xmlns="">
      <p:transition spd="slow" advTm="11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84" name="Google Shape;284;p38"/>
          <p:cNvSpPr txBox="1"/>
          <p:nvPr/>
        </p:nvSpPr>
        <p:spPr>
          <a:xfrm>
            <a:off x="195942" y="277585"/>
            <a:ext cx="56578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400050" y="840921"/>
            <a:ext cx="8346758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Boudoire, G., Calabrese, S., Colacicco, A., Sordini, P., Habakaramo Macumu, P., Rafflin, V., ... &amp; Tedesco, D. (2022). Scientific response to the 2021 eruption of Nyiragongo based on the implementation of a participatory monitoring system. </a:t>
            </a:r>
            <a:r>
              <a:rPr lang="en" sz="1600" b="0" i="1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Reports</a:t>
            </a:r>
            <a:r>
              <a:rPr lang="en" sz="1600" b="0" i="0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 </a:t>
            </a:r>
            <a:r>
              <a:rPr lang="en" sz="1600" b="0" i="1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" sz="1600" b="0" i="0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(1), 7488.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Smittarello, D., Smets, B., Barrière, J., Michellier, C., Oth, A., Shreve, T., ... &amp; Syavulisembo Muhindo, A. (2022). Precursor-free eruption triggered by edifice rupture at Nyiragongo volcano. </a:t>
            </a:r>
            <a:r>
              <a:rPr lang="en" sz="1600" b="0" i="1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</a:t>
            </a:r>
            <a:r>
              <a:rPr lang="en" sz="1600" b="0" i="0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 </a:t>
            </a:r>
            <a:r>
              <a:rPr lang="en" sz="1600" b="0" i="1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609</a:t>
            </a:r>
            <a:r>
              <a:rPr lang="en" sz="1600" b="0" i="0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(7925), 83-88.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Judith H &amp; K Bradley</a:t>
            </a:r>
            <a:r>
              <a:rPr lang="en"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0" i="0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(2023, November 29). M5 Earthquake in East African Rift. Earthquake Insights. </a:t>
            </a:r>
            <a:r>
              <a:rPr lang="en" sz="16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https://earthquakeinsights.substack.com/p/m5-earthquake-in-east-african-rift</a:t>
            </a:r>
            <a:endParaRPr sz="1600" b="0" i="0" u="none" strike="noStrike" cap="none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Yunjun, Z., H. Fattahi, F. Amelung (2019), Small baseline InSAR time series analysis: Unwrapping error correction and noise reduction, Computers &amp; Geosciences, 133, 104331, doi:10.1016/j.cageo.2019.104331.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b="0" i="0" u="none" strike="noStrike" cap="non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Rosen, P. A., E. Gurrola, G. F. Sacco, and H. Zebker (2012), The InSAR scientific computing environment, paper presented at EUSAR 2012, 23-26 April 2012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 rotWithShape="1">
          <a:blip r:embed="rId5">
            <a:alphaModFix/>
          </a:blip>
          <a:srcRect t="7740"/>
          <a:stretch/>
        </p:blipFill>
        <p:spPr>
          <a:xfrm>
            <a:off x="0" y="0"/>
            <a:ext cx="4556899" cy="510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3375" y="56175"/>
            <a:ext cx="4595226" cy="2685314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8" name="Google Shape;108;p26"/>
          <p:cNvSpPr txBox="1"/>
          <p:nvPr/>
        </p:nvSpPr>
        <p:spPr>
          <a:xfrm>
            <a:off x="7776275" y="2424750"/>
            <a:ext cx="14907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africamuseum.be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9" name="Google Shape;109;p26"/>
          <p:cNvCxnSpPr/>
          <p:nvPr/>
        </p:nvCxnSpPr>
        <p:spPr>
          <a:xfrm rot="10800000" flipH="1">
            <a:off x="1778425" y="1307775"/>
            <a:ext cx="3844500" cy="488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110" name="Google Shape;110;p26"/>
          <p:cNvSpPr txBox="1"/>
          <p:nvPr/>
        </p:nvSpPr>
        <p:spPr>
          <a:xfrm>
            <a:off x="4556888" y="3042025"/>
            <a:ext cx="4468200" cy="19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East African Rift System, as outlined by seismicity (grey) and volcanoes (green)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of 2 major branches, East and Western Branch where the Kivu rift is developing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Mt. Nyiragongo volcano is located in the center of the Kivu rift, part of the Virunga Volcanic Zone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2 million people live in the proximity of the Virunga volcanoes in both Gisenyi (Rwanda) and Goma ( Democratic Republic of Congo)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2200675" y="4478375"/>
            <a:ext cx="30000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" sz="85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/>
              </a:rPr>
              <a:t>JUDITH HUBBARD &amp; KYLE BRADLEY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2C3505D2-43FF-8FC4-64F0-64433AD01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17"/>
    </mc:Choice>
    <mc:Fallback xmlns="">
      <p:transition spd="slow" advTm="87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/>
        </p:nvSpPr>
        <p:spPr>
          <a:xfrm>
            <a:off x="5029650" y="3233025"/>
            <a:ext cx="3940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 to 300,000 people were affected by the eruption including 32 deaths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Ensuing earthquakes and ground deformation destroyed major infrastructure like roads, water and electricity lines in Goma and Gisenyi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7044900" y="2901825"/>
            <a:ext cx="16260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Motel in Gisenyi, Rwanda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20" name="Google Shape;120;p27"/>
          <p:cNvGrpSpPr/>
          <p:nvPr/>
        </p:nvGrpSpPr>
        <p:grpSpPr>
          <a:xfrm>
            <a:off x="88175" y="65675"/>
            <a:ext cx="4710323" cy="5012173"/>
            <a:chOff x="88175" y="65675"/>
            <a:chExt cx="4710323" cy="5012173"/>
          </a:xfrm>
        </p:grpSpPr>
        <p:pic>
          <p:nvPicPr>
            <p:cNvPr id="121" name="Google Shape;121;p27"/>
            <p:cNvPicPr preferRelativeResize="0"/>
            <p:nvPr/>
          </p:nvPicPr>
          <p:blipFill rotWithShape="1">
            <a:blip r:embed="rId5">
              <a:alphaModFix/>
            </a:blip>
            <a:srcRect t="14687" b="10187"/>
            <a:stretch/>
          </p:blipFill>
          <p:spPr>
            <a:xfrm>
              <a:off x="88175" y="65675"/>
              <a:ext cx="4710323" cy="5012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7"/>
            <p:cNvPicPr preferRelativeResize="0"/>
            <p:nvPr/>
          </p:nvPicPr>
          <p:blipFill rotWithShape="1">
            <a:blip r:embed="rId6">
              <a:alphaModFix/>
            </a:blip>
            <a:srcRect l="72457" t="93560"/>
            <a:stretch/>
          </p:blipFill>
          <p:spPr>
            <a:xfrm>
              <a:off x="3617900" y="4663225"/>
              <a:ext cx="1028674" cy="3311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28373" y="118801"/>
            <a:ext cx="4264971" cy="2843289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4" name="Google Shape;124;p27"/>
          <p:cNvCxnSpPr/>
          <p:nvPr/>
        </p:nvCxnSpPr>
        <p:spPr>
          <a:xfrm rot="10800000" flipH="1">
            <a:off x="2403651" y="105319"/>
            <a:ext cx="2432700" cy="30333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27"/>
          <p:cNvCxnSpPr/>
          <p:nvPr/>
        </p:nvCxnSpPr>
        <p:spPr>
          <a:xfrm rot="10800000" flipH="1">
            <a:off x="2387449" y="2958050"/>
            <a:ext cx="2457600" cy="5880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Audio 2">
            <a:extLst>
              <a:ext uri="{FF2B5EF4-FFF2-40B4-BE49-F238E27FC236}">
                <a16:creationId xmlns:a16="http://schemas.microsoft.com/office/drawing/2014/main" id="{927B3E71-C2F9-96EC-28C8-BCEA7736B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17"/>
    </mc:Choice>
    <mc:Fallback xmlns="">
      <p:transition spd="slow" advTm="43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00" y="54900"/>
            <a:ext cx="3756825" cy="45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8"/>
          <p:cNvSpPr txBox="1"/>
          <p:nvPr/>
        </p:nvSpPr>
        <p:spPr>
          <a:xfrm>
            <a:off x="4142900" y="3984775"/>
            <a:ext cx="4931400" cy="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1 m of fissure opening observed in Gisenyi and Goma following the May 22, 2021 eruption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Parallel fissure tracks were mapped extending from Gisenyi and Goma to the volcano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28"/>
          <p:cNvCxnSpPr/>
          <p:nvPr/>
        </p:nvCxnSpPr>
        <p:spPr>
          <a:xfrm rot="10800000" flipH="1">
            <a:off x="2109700" y="43825"/>
            <a:ext cx="1884000" cy="27546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28"/>
          <p:cNvCxnSpPr/>
          <p:nvPr/>
        </p:nvCxnSpPr>
        <p:spPr>
          <a:xfrm>
            <a:off x="2109700" y="2798425"/>
            <a:ext cx="1892700" cy="668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5" name="Google Shape;135;p28"/>
          <p:cNvSpPr txBox="1"/>
          <p:nvPr/>
        </p:nvSpPr>
        <p:spPr>
          <a:xfrm>
            <a:off x="51300" y="4611725"/>
            <a:ext cx="38883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Parallel fissure tracks mapped in Goma and Gisenyi 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[G. Boudoire et al., (2021)]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6700" y="38607"/>
            <a:ext cx="5147300" cy="3430668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7" name="Google Shape;137;p28"/>
          <p:cNvSpPr txBox="1"/>
          <p:nvPr/>
        </p:nvSpPr>
        <p:spPr>
          <a:xfrm>
            <a:off x="4037575" y="3198575"/>
            <a:ext cx="53982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President of Rwanda and President of DRC examining the fissure opening in Gisenyi. cc:NYT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05125" y="71500"/>
            <a:ext cx="2719615" cy="3364900"/>
          </a:xfrm>
          <a:prstGeom prst="rect">
            <a:avLst/>
          </a:prstGeom>
          <a:noFill/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" name="Google Shape;13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1757" y="52625"/>
            <a:ext cx="2458493" cy="3364900"/>
          </a:xfrm>
          <a:prstGeom prst="rect">
            <a:avLst/>
          </a:prstGeom>
          <a:noFill/>
          <a:ln w="19050" cap="flat" cmpd="sng">
            <a:solidFill>
              <a:srgbClr val="5B0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Audio 2">
            <a:extLst>
              <a:ext uri="{FF2B5EF4-FFF2-40B4-BE49-F238E27FC236}">
                <a16:creationId xmlns:a16="http://schemas.microsoft.com/office/drawing/2014/main" id="{CAFD198F-8496-9714-9352-0EF8659B3C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72"/>
    </mc:Choice>
    <mc:Fallback xmlns="">
      <p:transition spd="slow" advTm="79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>
            <a:off x="4713155" y="202930"/>
            <a:ext cx="4367849" cy="473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May 22,  2021; 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Sentinel 1 recorded subsidence and uplift signal around the towns of Goma (on the Congolese side) and Gisenyi on the Rwandan side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Preliminary models [e.g. Murekezi et al.,(2021)]  interpreted the signal to be associated to a dike intrusion underneath Goma and Gisenyi 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   </a:t>
            </a:r>
            <a:r>
              <a:rPr lang="en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Modified from </a:t>
            </a:r>
            <a:r>
              <a:rPr lang="en"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 Smittarello et al., (2022)</a:t>
            </a:r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 we ;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 set of tools (SARTS, ISCE, SNAPHU, and MintPy) to process a stack of interferograms 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the transient deformation in the InSAR time series covering the Goma-Gisenyi area from May 2020 to December 2022 </a:t>
            </a:r>
            <a:endParaRPr sz="12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46" name="Google Shape;146;p29"/>
          <p:cNvGrpSpPr/>
          <p:nvPr/>
        </p:nvGrpSpPr>
        <p:grpSpPr>
          <a:xfrm>
            <a:off x="0" y="626522"/>
            <a:ext cx="4367849" cy="4168176"/>
            <a:chOff x="122842" y="357373"/>
            <a:chExt cx="4632779" cy="4420995"/>
          </a:xfrm>
        </p:grpSpPr>
        <p:pic>
          <p:nvPicPr>
            <p:cNvPr id="147" name="Google Shape;147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2842" y="357373"/>
              <a:ext cx="4632779" cy="44209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9"/>
            <p:cNvSpPr txBox="1"/>
            <p:nvPr/>
          </p:nvSpPr>
          <p:spPr>
            <a:xfrm rot="-1543323">
              <a:off x="2041808" y="1227672"/>
              <a:ext cx="794846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Nyiragongo</a:t>
              </a:r>
              <a:r>
                <a:rPr lang="en" sz="9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29"/>
          <p:cNvGrpSpPr/>
          <p:nvPr/>
        </p:nvGrpSpPr>
        <p:grpSpPr>
          <a:xfrm>
            <a:off x="4583610" y="1631956"/>
            <a:ext cx="4437548" cy="1559379"/>
            <a:chOff x="4711876" y="1576163"/>
            <a:chExt cx="4437548" cy="1559379"/>
          </a:xfrm>
        </p:grpSpPr>
        <p:pic>
          <p:nvPicPr>
            <p:cNvPr id="150" name="Google Shape;150;p29"/>
            <p:cNvPicPr preferRelativeResize="0"/>
            <p:nvPr/>
          </p:nvPicPr>
          <p:blipFill rotWithShape="1">
            <a:blip r:embed="rId6">
              <a:alphaModFix/>
            </a:blip>
            <a:srcRect l="4" t="-3333" r="5117" b="49206"/>
            <a:stretch/>
          </p:blipFill>
          <p:spPr>
            <a:xfrm>
              <a:off x="4711876" y="1576163"/>
              <a:ext cx="4437548" cy="1559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9"/>
            <p:cNvSpPr/>
            <p:nvPr/>
          </p:nvSpPr>
          <p:spPr>
            <a:xfrm>
              <a:off x="4744533" y="2033991"/>
              <a:ext cx="96888" cy="96888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BFB3EBCF-2D80-7FAD-312D-4E0BB5067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90"/>
    </mc:Choice>
    <mc:Fallback xmlns="">
      <p:transition spd="slow" advTm="10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0"/>
          <p:cNvGrpSpPr/>
          <p:nvPr/>
        </p:nvGrpSpPr>
        <p:grpSpPr>
          <a:xfrm>
            <a:off x="-372" y="17178"/>
            <a:ext cx="9144375" cy="4899807"/>
            <a:chOff x="68125" y="154450"/>
            <a:chExt cx="8919601" cy="4728175"/>
          </a:xfrm>
        </p:grpSpPr>
        <p:pic>
          <p:nvPicPr>
            <p:cNvPr id="157" name="Google Shape;157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25" y="154450"/>
              <a:ext cx="8919601" cy="47281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8" name="Google Shape;158;p30"/>
            <p:cNvGrpSpPr/>
            <p:nvPr/>
          </p:nvGrpSpPr>
          <p:grpSpPr>
            <a:xfrm>
              <a:off x="1115968" y="296545"/>
              <a:ext cx="422340" cy="393991"/>
              <a:chOff x="1133393" y="296545"/>
              <a:chExt cx="422340" cy="393991"/>
            </a:xfrm>
          </p:grpSpPr>
          <p:grpSp>
            <p:nvGrpSpPr>
              <p:cNvPr id="159" name="Google Shape;159;p30"/>
              <p:cNvGrpSpPr/>
              <p:nvPr/>
            </p:nvGrpSpPr>
            <p:grpSpPr>
              <a:xfrm>
                <a:off x="1133393" y="374750"/>
                <a:ext cx="212464" cy="244200"/>
                <a:chOff x="1133393" y="374750"/>
                <a:chExt cx="212464" cy="244200"/>
              </a:xfrm>
            </p:grpSpPr>
            <p:cxnSp>
              <p:nvCxnSpPr>
                <p:cNvPr id="160" name="Google Shape;160;p30"/>
                <p:cNvCxnSpPr/>
                <p:nvPr/>
              </p:nvCxnSpPr>
              <p:spPr>
                <a:xfrm rot="10800000">
                  <a:off x="1133393" y="374750"/>
                  <a:ext cx="133800" cy="244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61" name="Google Shape;161;p30"/>
                <p:cNvCxnSpPr/>
                <p:nvPr/>
              </p:nvCxnSpPr>
              <p:spPr>
                <a:xfrm rot="10800000" flipH="1">
                  <a:off x="1212057" y="414287"/>
                  <a:ext cx="133800" cy="102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162" name="Google Shape;162;p30"/>
              <p:cNvSpPr txBox="1"/>
              <p:nvPr/>
            </p:nvSpPr>
            <p:spPr>
              <a:xfrm rot="-2073102">
                <a:off x="1170307" y="374376"/>
                <a:ext cx="348585" cy="238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</a:t>
                </a:r>
                <a:endParaRPr sz="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3" name="Google Shape;163;p30"/>
          <p:cNvSpPr txBox="1"/>
          <p:nvPr/>
        </p:nvSpPr>
        <p:spPr>
          <a:xfrm>
            <a:off x="4117800" y="3439525"/>
            <a:ext cx="50262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Deformation signal first recorded 3 days after the May 22 eruption</a:t>
            </a:r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Strongest deformation signal was recorded 20 Km south of Nyiragongo volcano concentrating underneath Goma and Gisenyi</a:t>
            </a:r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30 cm of uplift and subsidence signal for over 2 months after the the eruption</a:t>
            </a:r>
            <a:endParaRPr sz="13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165" name="Google Shape;165;p30"/>
          <p:cNvCxnSpPr/>
          <p:nvPr/>
        </p:nvCxnSpPr>
        <p:spPr>
          <a:xfrm>
            <a:off x="2871989" y="77273"/>
            <a:ext cx="0" cy="1642057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6" name="Google Shape;166;p30"/>
          <p:cNvSpPr txBox="1"/>
          <p:nvPr/>
        </p:nvSpPr>
        <p:spPr>
          <a:xfrm rot="-5400000">
            <a:off x="1940325" y="743207"/>
            <a:ext cx="1601721" cy="261610"/>
          </a:xfrm>
          <a:prstGeom prst="rect">
            <a:avLst/>
          </a:prstGeom>
          <a:solidFill>
            <a:srgbClr val="FFFFFF">
              <a:alpha val="3882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22- May Lava Eruption</a:t>
            </a:r>
            <a:endParaRPr/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8A64C997-6B50-B8F9-FD9F-5AEB4D81D8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30"/>
    </mc:Choice>
    <mc:Fallback xmlns="">
      <p:transition spd="slow" advTm="7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/>
        </p:nvSpPr>
        <p:spPr>
          <a:xfrm>
            <a:off x="1551675" y="1309675"/>
            <a:ext cx="52200" cy="61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31"/>
          <p:cNvGrpSpPr/>
          <p:nvPr/>
        </p:nvGrpSpPr>
        <p:grpSpPr>
          <a:xfrm>
            <a:off x="80" y="982011"/>
            <a:ext cx="4572076" cy="4067496"/>
            <a:chOff x="3679100" y="1758050"/>
            <a:chExt cx="3479774" cy="3044305"/>
          </a:xfrm>
        </p:grpSpPr>
        <p:grpSp>
          <p:nvGrpSpPr>
            <p:cNvPr id="173" name="Google Shape;173;p31"/>
            <p:cNvGrpSpPr/>
            <p:nvPr/>
          </p:nvGrpSpPr>
          <p:grpSpPr>
            <a:xfrm>
              <a:off x="3679100" y="1758050"/>
              <a:ext cx="3479774" cy="3044305"/>
              <a:chOff x="-61025" y="1426775"/>
              <a:chExt cx="3479774" cy="3044305"/>
            </a:xfrm>
          </p:grpSpPr>
          <p:pic>
            <p:nvPicPr>
              <p:cNvPr id="174" name="Google Shape;174;p3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61025" y="1426775"/>
                <a:ext cx="3479774" cy="30443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" name="Google Shape;175;p31"/>
              <p:cNvSpPr/>
              <p:nvPr/>
            </p:nvSpPr>
            <p:spPr>
              <a:xfrm>
                <a:off x="1255350" y="2676375"/>
                <a:ext cx="52200" cy="61200"/>
              </a:xfrm>
              <a:prstGeom prst="flowChartConnector">
                <a:avLst/>
              </a:prstGeom>
              <a:solidFill>
                <a:schemeClr val="lt1"/>
              </a:solidFill>
              <a:ln w="9525" cap="flat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1"/>
              <p:cNvSpPr/>
              <p:nvPr/>
            </p:nvSpPr>
            <p:spPr>
              <a:xfrm flipH="1">
                <a:off x="1499475" y="2695725"/>
                <a:ext cx="52200" cy="61200"/>
              </a:xfrm>
              <a:prstGeom prst="flowChartConnector">
                <a:avLst/>
              </a:prstGeom>
              <a:solidFill>
                <a:schemeClr val="lt1"/>
              </a:solidFill>
              <a:ln w="9525" cap="flat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7" name="Google Shape;177;p31"/>
            <p:cNvSpPr txBox="1"/>
            <p:nvPr/>
          </p:nvSpPr>
          <p:spPr>
            <a:xfrm>
              <a:off x="5205370" y="2816225"/>
              <a:ext cx="5493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78" name="Google Shape;178;p31"/>
            <p:cNvSpPr txBox="1"/>
            <p:nvPr/>
          </p:nvSpPr>
          <p:spPr>
            <a:xfrm>
              <a:off x="4838375" y="2781350"/>
              <a:ext cx="2178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endPara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9" name="Google Shape;17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0" name="Google Shape;180;p31"/>
          <p:cNvSpPr txBox="1"/>
          <p:nvPr/>
        </p:nvSpPr>
        <p:spPr>
          <a:xfrm>
            <a:off x="43600" y="87250"/>
            <a:ext cx="49692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Displacement over time [May 2020- December 2022] for 2 points (</a:t>
            </a:r>
            <a:r>
              <a:rPr lang="en" sz="17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Goma, </a:t>
            </a:r>
            <a:r>
              <a:rPr lang="en" sz="17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Gisenyi)</a:t>
            </a:r>
            <a:endParaRPr sz="17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4449158" y="3852159"/>
            <a:ext cx="4572000" cy="119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onset of recorded LOS deformation is concurrent with the May 22, 2021 eruption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30 cm of uplift  and subsidence is recorded for the period of May 2021 to July 2021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2" name="Google Shape;182;p31"/>
          <p:cNvGrpSpPr/>
          <p:nvPr/>
        </p:nvGrpSpPr>
        <p:grpSpPr>
          <a:xfrm>
            <a:off x="4768184" y="739900"/>
            <a:ext cx="2536281" cy="3137573"/>
            <a:chOff x="3558451" y="287675"/>
            <a:chExt cx="3234855" cy="3266678"/>
          </a:xfrm>
        </p:grpSpPr>
        <p:pic>
          <p:nvPicPr>
            <p:cNvPr id="183" name="Google Shape;183;p31"/>
            <p:cNvPicPr preferRelativeResize="0"/>
            <p:nvPr/>
          </p:nvPicPr>
          <p:blipFill rotWithShape="1">
            <a:blip r:embed="rId6">
              <a:alphaModFix/>
            </a:blip>
            <a:srcRect t="5336" r="42483" b="3757"/>
            <a:stretch/>
          </p:blipFill>
          <p:spPr>
            <a:xfrm>
              <a:off x="3558451" y="287675"/>
              <a:ext cx="3234855" cy="3266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31"/>
            <p:cNvSpPr txBox="1"/>
            <p:nvPr/>
          </p:nvSpPr>
          <p:spPr>
            <a:xfrm rot="-5400000">
              <a:off x="5690327" y="2465982"/>
              <a:ext cx="14331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Eruption: May 22, 2021</a:t>
              </a:r>
              <a:endPara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5" name="Google Shape;185;p31"/>
            <p:cNvCxnSpPr/>
            <p:nvPr/>
          </p:nvCxnSpPr>
          <p:spPr>
            <a:xfrm>
              <a:off x="6486050" y="305125"/>
              <a:ext cx="35100" cy="301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31"/>
          <p:cNvSpPr/>
          <p:nvPr/>
        </p:nvSpPr>
        <p:spPr>
          <a:xfrm>
            <a:off x="6894885" y="3837989"/>
            <a:ext cx="364873" cy="916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3BFE20CF-CF41-BCEF-70BD-C80B309B6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9"/>
    </mc:Choice>
    <mc:Fallback xmlns="">
      <p:transition spd="slow" advTm="3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2"/>
          <p:cNvGrpSpPr/>
          <p:nvPr/>
        </p:nvGrpSpPr>
        <p:grpSpPr>
          <a:xfrm>
            <a:off x="-372" y="17178"/>
            <a:ext cx="9144375" cy="4899807"/>
            <a:chOff x="68125" y="154450"/>
            <a:chExt cx="8919601" cy="4728175"/>
          </a:xfrm>
        </p:grpSpPr>
        <p:pic>
          <p:nvPicPr>
            <p:cNvPr id="192" name="Google Shape;192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25" y="154450"/>
              <a:ext cx="8919601" cy="47281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" name="Google Shape;193;p32"/>
            <p:cNvGrpSpPr/>
            <p:nvPr/>
          </p:nvGrpSpPr>
          <p:grpSpPr>
            <a:xfrm>
              <a:off x="1115968" y="296545"/>
              <a:ext cx="422340" cy="393991"/>
              <a:chOff x="1133393" y="296545"/>
              <a:chExt cx="422340" cy="393991"/>
            </a:xfrm>
          </p:grpSpPr>
          <p:grpSp>
            <p:nvGrpSpPr>
              <p:cNvPr id="194" name="Google Shape;194;p32"/>
              <p:cNvGrpSpPr/>
              <p:nvPr/>
            </p:nvGrpSpPr>
            <p:grpSpPr>
              <a:xfrm>
                <a:off x="1133393" y="374750"/>
                <a:ext cx="212464" cy="244200"/>
                <a:chOff x="1133393" y="374750"/>
                <a:chExt cx="212464" cy="244200"/>
              </a:xfrm>
            </p:grpSpPr>
            <p:cxnSp>
              <p:nvCxnSpPr>
                <p:cNvPr id="195" name="Google Shape;195;p32"/>
                <p:cNvCxnSpPr/>
                <p:nvPr/>
              </p:nvCxnSpPr>
              <p:spPr>
                <a:xfrm rot="10800000">
                  <a:off x="1133393" y="374750"/>
                  <a:ext cx="133800" cy="244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96" name="Google Shape;196;p32"/>
                <p:cNvCxnSpPr/>
                <p:nvPr/>
              </p:nvCxnSpPr>
              <p:spPr>
                <a:xfrm rot="10800000" flipH="1">
                  <a:off x="1212057" y="414287"/>
                  <a:ext cx="133800" cy="102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197" name="Google Shape;197;p32"/>
              <p:cNvSpPr txBox="1"/>
              <p:nvPr/>
            </p:nvSpPr>
            <p:spPr>
              <a:xfrm rot="-2073102">
                <a:off x="1170307" y="374376"/>
                <a:ext cx="348585" cy="238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rPr lang="en" sz="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</a:t>
                </a:r>
                <a:endParaRPr sz="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8" name="Google Shape;198;p32"/>
          <p:cNvSpPr txBox="1"/>
          <p:nvPr/>
        </p:nvSpPr>
        <p:spPr>
          <a:xfrm>
            <a:off x="4117800" y="3439525"/>
            <a:ext cx="50262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Deformation signal first recorded 3 days after the May 22 eruption</a:t>
            </a:r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Strongest deformation signal was recorded 20 Km south of Nyiragongo volcano concentrating underneath Goma and Gisenyi</a:t>
            </a:r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30 cm of uplift and subsidence signal for over 2 months after the the eruption</a:t>
            </a:r>
            <a:endParaRPr sz="13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00" name="Google Shape;200;p32"/>
          <p:cNvCxnSpPr/>
          <p:nvPr/>
        </p:nvCxnSpPr>
        <p:spPr>
          <a:xfrm>
            <a:off x="8570427" y="1703975"/>
            <a:ext cx="0" cy="1642057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" name="Google Shape;201;p32"/>
          <p:cNvSpPr txBox="1"/>
          <p:nvPr/>
        </p:nvSpPr>
        <p:spPr>
          <a:xfrm rot="-5400000">
            <a:off x="7637960" y="2369909"/>
            <a:ext cx="1603324" cy="261610"/>
          </a:xfrm>
          <a:prstGeom prst="rect">
            <a:avLst/>
          </a:prstGeom>
          <a:solidFill>
            <a:srgbClr val="FFFFFF">
              <a:alpha val="3882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24- July Ash Eruption?</a:t>
            </a:r>
            <a:endParaRPr/>
          </a:p>
        </p:txBody>
      </p:sp>
      <p:cxnSp>
        <p:nvCxnSpPr>
          <p:cNvPr id="202" name="Google Shape;202;p32"/>
          <p:cNvCxnSpPr/>
          <p:nvPr/>
        </p:nvCxnSpPr>
        <p:spPr>
          <a:xfrm>
            <a:off x="2871989" y="77273"/>
            <a:ext cx="0" cy="1642057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32"/>
          <p:cNvSpPr txBox="1"/>
          <p:nvPr/>
        </p:nvSpPr>
        <p:spPr>
          <a:xfrm rot="-5400000">
            <a:off x="1940325" y="743207"/>
            <a:ext cx="1601721" cy="261610"/>
          </a:xfrm>
          <a:prstGeom prst="rect">
            <a:avLst/>
          </a:prstGeom>
          <a:solidFill>
            <a:srgbClr val="FFFFFF">
              <a:alpha val="3882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22- May Lava Eruption</a:t>
            </a:r>
            <a:endParaRPr/>
          </a:p>
        </p:txBody>
      </p:sp>
      <p:pic>
        <p:nvPicPr>
          <p:cNvPr id="3" name="Audio 2">
            <a:extLst>
              <a:ext uri="{FF2B5EF4-FFF2-40B4-BE49-F238E27FC236}">
                <a16:creationId xmlns:a16="http://schemas.microsoft.com/office/drawing/2014/main" id="{E1EEEE4F-C079-8F2F-DCD9-E4409E9180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44"/>
    </mc:Choice>
    <mc:Fallback xmlns="">
      <p:transition spd="slow" advTm="19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/>
          <p:nvPr/>
        </p:nvSpPr>
        <p:spPr>
          <a:xfrm>
            <a:off x="1551675" y="1309675"/>
            <a:ext cx="52200" cy="61200"/>
          </a:xfrm>
          <a:prstGeom prst="flowChartConnector">
            <a:avLst/>
          </a:prstGeom>
          <a:solidFill>
            <a:schemeClr val="lt1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33"/>
          <p:cNvGrpSpPr/>
          <p:nvPr/>
        </p:nvGrpSpPr>
        <p:grpSpPr>
          <a:xfrm>
            <a:off x="80" y="982011"/>
            <a:ext cx="4572076" cy="4067496"/>
            <a:chOff x="3679100" y="1758050"/>
            <a:chExt cx="3479774" cy="3044305"/>
          </a:xfrm>
        </p:grpSpPr>
        <p:grpSp>
          <p:nvGrpSpPr>
            <p:cNvPr id="210" name="Google Shape;210;p33"/>
            <p:cNvGrpSpPr/>
            <p:nvPr/>
          </p:nvGrpSpPr>
          <p:grpSpPr>
            <a:xfrm>
              <a:off x="3679100" y="1758050"/>
              <a:ext cx="3479774" cy="3044305"/>
              <a:chOff x="-61025" y="1426775"/>
              <a:chExt cx="3479774" cy="3044305"/>
            </a:xfrm>
          </p:grpSpPr>
          <p:pic>
            <p:nvPicPr>
              <p:cNvPr id="211" name="Google Shape;211;p3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-61025" y="1426775"/>
                <a:ext cx="3479774" cy="30443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2" name="Google Shape;212;p33"/>
              <p:cNvSpPr/>
              <p:nvPr/>
            </p:nvSpPr>
            <p:spPr>
              <a:xfrm>
                <a:off x="1255350" y="2676375"/>
                <a:ext cx="52200" cy="61200"/>
              </a:xfrm>
              <a:prstGeom prst="flowChartConnector">
                <a:avLst/>
              </a:prstGeom>
              <a:solidFill>
                <a:schemeClr val="lt1"/>
              </a:solidFill>
              <a:ln w="9525" cap="flat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 flipH="1">
                <a:off x="1499475" y="2695725"/>
                <a:ext cx="52200" cy="61200"/>
              </a:xfrm>
              <a:prstGeom prst="flowChartConnector">
                <a:avLst/>
              </a:prstGeom>
              <a:solidFill>
                <a:schemeClr val="lt1"/>
              </a:solidFill>
              <a:ln w="9525" cap="flat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4" name="Google Shape;214;p33"/>
            <p:cNvSpPr txBox="1"/>
            <p:nvPr/>
          </p:nvSpPr>
          <p:spPr>
            <a:xfrm>
              <a:off x="5205370" y="2816225"/>
              <a:ext cx="5493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 sz="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33"/>
            <p:cNvSpPr txBox="1"/>
            <p:nvPr/>
          </p:nvSpPr>
          <p:spPr>
            <a:xfrm>
              <a:off x="4838375" y="2781350"/>
              <a:ext cx="2178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</a:t>
              </a:r>
              <a:endPara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6" name="Google Shape;21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7" name="Google Shape;217;p33"/>
          <p:cNvSpPr txBox="1"/>
          <p:nvPr/>
        </p:nvSpPr>
        <p:spPr>
          <a:xfrm>
            <a:off x="43600" y="87250"/>
            <a:ext cx="49692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Displacement over time [May 2020- December 2022] for 2 points (</a:t>
            </a:r>
            <a:r>
              <a:rPr lang="en" sz="17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Goma, </a:t>
            </a:r>
            <a:r>
              <a:rPr lang="en" sz="17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1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Gisenyi)</a:t>
            </a:r>
            <a:endParaRPr sz="17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4449158" y="4084817"/>
            <a:ext cx="45720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Around July 24th, point </a:t>
            </a:r>
            <a:r>
              <a:rPr lang="en" sz="12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drops to 20 cm of uplift maintained up to the end of the time series, point </a:t>
            </a:r>
            <a:r>
              <a:rPr lang="en" sz="1200" b="1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displacement</a:t>
            </a:r>
            <a:r>
              <a:rPr lang="en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decreases similarly and maintains subsidence signal of over 10 cm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9" name="Google Shape;219;p33"/>
          <p:cNvGrpSpPr/>
          <p:nvPr/>
        </p:nvGrpSpPr>
        <p:grpSpPr>
          <a:xfrm>
            <a:off x="5219213" y="87251"/>
            <a:ext cx="2864925" cy="3884998"/>
            <a:chOff x="6509533" y="-43574"/>
            <a:chExt cx="2566395" cy="3680293"/>
          </a:xfrm>
        </p:grpSpPr>
        <p:grpSp>
          <p:nvGrpSpPr>
            <p:cNvPr id="220" name="Google Shape;220;p33"/>
            <p:cNvGrpSpPr/>
            <p:nvPr/>
          </p:nvGrpSpPr>
          <p:grpSpPr>
            <a:xfrm>
              <a:off x="6980465" y="-43574"/>
              <a:ext cx="2095463" cy="3549991"/>
              <a:chOff x="6980465" y="-43574"/>
              <a:chExt cx="2095463" cy="3549991"/>
            </a:xfrm>
          </p:grpSpPr>
          <p:pic>
            <p:nvPicPr>
              <p:cNvPr id="221" name="Google Shape;221;p33"/>
              <p:cNvPicPr preferRelativeResize="0"/>
              <p:nvPr/>
            </p:nvPicPr>
            <p:blipFill rotWithShape="1">
              <a:blip r:embed="rId6">
                <a:alphaModFix/>
              </a:blip>
              <a:srcRect l="53474" t="5337" b="3695"/>
              <a:stretch/>
            </p:blipFill>
            <p:spPr>
              <a:xfrm>
                <a:off x="6980465" y="299677"/>
                <a:ext cx="2095463" cy="320674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22" name="Google Shape;222;p33"/>
              <p:cNvCxnSpPr/>
              <p:nvPr/>
            </p:nvCxnSpPr>
            <p:spPr>
              <a:xfrm flipH="1">
                <a:off x="7247682" y="299677"/>
                <a:ext cx="3844" cy="30189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223" name="Google Shape;223;p33"/>
              <p:cNvSpPr txBox="1"/>
              <p:nvPr/>
            </p:nvSpPr>
            <p:spPr>
              <a:xfrm rot="-5400000">
                <a:off x="6645987" y="513175"/>
                <a:ext cx="1405871" cy="2923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en" sz="7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 July 24, 2021</a:t>
                </a:r>
                <a:endParaRPr sz="7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24" name="Google Shape;224;p33"/>
            <p:cNvPicPr preferRelativeResize="0"/>
            <p:nvPr/>
          </p:nvPicPr>
          <p:blipFill rotWithShape="1">
            <a:blip r:embed="rId6">
              <a:alphaModFix/>
            </a:blip>
            <a:srcRect l="-1513" r="91173"/>
            <a:stretch/>
          </p:blipFill>
          <p:spPr>
            <a:xfrm>
              <a:off x="6509533" y="111546"/>
              <a:ext cx="465704" cy="35251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Audio 2">
            <a:extLst>
              <a:ext uri="{FF2B5EF4-FFF2-40B4-BE49-F238E27FC236}">
                <a16:creationId xmlns:a16="http://schemas.microsoft.com/office/drawing/2014/main" id="{6B048531-CA38-E2AF-E590-E9FE0A407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97"/>
    </mc:Choice>
    <mc:Fallback xmlns="">
      <p:transition spd="slow" advTm="69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1|1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1116</Words>
  <Application>Microsoft Macintosh PowerPoint</Application>
  <PresentationFormat>On-screen Show (16:9)</PresentationFormat>
  <Paragraphs>102</Paragraphs>
  <Slides>14</Slides>
  <Notes>14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Roboto Medium</vt:lpstr>
      <vt:lpstr>Source Sans Pro</vt:lpstr>
      <vt:lpstr>Arial</vt:lpstr>
      <vt:lpstr>Roboto</vt:lpstr>
      <vt:lpstr>Times New Roman</vt:lpstr>
      <vt:lpstr>Simple Light</vt:lpstr>
      <vt:lpstr>Simple Light</vt:lpstr>
      <vt:lpstr>Time Series Analysis of Transient Deformation and Magmatism in the Kivu Rift, Western Branch of the East African Rift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of Transient Deformation and Magmatism in the Kivu Rift, Western Branch of the East African Rift System</dc:title>
  <cp:lastModifiedBy>Newman, Andy</cp:lastModifiedBy>
  <cp:revision>1</cp:revision>
  <dcterms:modified xsi:type="dcterms:W3CDTF">2024-01-23T20:40:21Z</dcterms:modified>
</cp:coreProperties>
</file>